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6" r:id="rId2"/>
    <p:sldId id="299" r:id="rId3"/>
    <p:sldId id="376" r:id="rId4"/>
    <p:sldId id="379" r:id="rId5"/>
    <p:sldId id="378" r:id="rId6"/>
    <p:sldId id="380" r:id="rId7"/>
    <p:sldId id="374" r:id="rId8"/>
    <p:sldId id="375" r:id="rId9"/>
    <p:sldId id="288" r:id="rId10"/>
    <p:sldId id="35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15" autoAdjust="0"/>
    <p:restoredTop sz="94624" autoAdjust="0"/>
  </p:normalViewPr>
  <p:slideViewPr>
    <p:cSldViewPr>
      <p:cViewPr>
        <p:scale>
          <a:sx n="90" d="100"/>
          <a:sy n="90" d="100"/>
        </p:scale>
        <p:origin x="-504" y="9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layout/>
              <c:showVal val="1"/>
            </c:dLbl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СОШ №8</c:v>
                </c:pt>
                <c:pt idx="1">
                  <c:v>СОШ №3</c:v>
                </c:pt>
                <c:pt idx="2">
                  <c:v>СОШ №5</c:v>
                </c:pt>
                <c:pt idx="3">
                  <c:v>СОШ №4</c:v>
                </c:pt>
                <c:pt idx="4">
                  <c:v>Гимназия №11</c:v>
                </c:pt>
                <c:pt idx="5">
                  <c:v>СОШ №2</c:v>
                </c:pt>
                <c:pt idx="6">
                  <c:v>СОШ №10</c:v>
                </c:pt>
                <c:pt idx="7">
                  <c:v>СОШ №6</c:v>
                </c:pt>
                <c:pt idx="8">
                  <c:v>Лицей №12</c:v>
                </c:pt>
                <c:pt idx="9">
                  <c:v>СОШ №7</c:v>
                </c:pt>
                <c:pt idx="10">
                  <c:v>СОШ №13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0.96</c:v>
                </c:pt>
                <c:pt idx="3">
                  <c:v>0.96</c:v>
                </c:pt>
                <c:pt idx="4">
                  <c:v>0.92</c:v>
                </c:pt>
                <c:pt idx="5">
                  <c:v>0.92</c:v>
                </c:pt>
                <c:pt idx="6">
                  <c:v>0.91</c:v>
                </c:pt>
                <c:pt idx="7">
                  <c:v>0.91</c:v>
                </c:pt>
                <c:pt idx="8">
                  <c:v>0.88</c:v>
                </c:pt>
                <c:pt idx="9">
                  <c:v>0.82</c:v>
                </c:pt>
                <c:pt idx="10">
                  <c:v>0.79</c:v>
                </c:pt>
                <c:pt idx="11">
                  <c:v>0.77</c:v>
                </c:pt>
              </c:numCache>
            </c:numRef>
          </c:val>
        </c:ser>
        <c:axId val="64557440"/>
        <c:axId val="64558976"/>
      </c:barChart>
      <c:catAx>
        <c:axId val="64557440"/>
        <c:scaling>
          <c:orientation val="minMax"/>
        </c:scaling>
        <c:axPos val="b"/>
        <c:tickLblPos val="nextTo"/>
        <c:crossAx val="64558976"/>
        <c:crosses val="autoZero"/>
        <c:auto val="1"/>
        <c:lblAlgn val="ctr"/>
        <c:lblOffset val="100"/>
      </c:catAx>
      <c:valAx>
        <c:axId val="6455897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455744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452"/>
                  <c:y val="-1.1224133123521584E-2"/>
                </c:manualLayout>
              </c:layout>
              <c:dLblPos val="outEnd"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delete val="1"/>
            </c:dLbl>
            <c:dLbl>
              <c:idx val="7"/>
              <c:layout/>
              <c:showVal val="1"/>
            </c:dLbl>
            <c:dLbl>
              <c:idx val="8"/>
              <c:delete val="1"/>
            </c:dLbl>
            <c:dLbl>
              <c:idx val="9"/>
              <c:layout/>
              <c:showVal val="1"/>
            </c:dLbl>
            <c:dLbl>
              <c:idx val="10"/>
              <c:layout/>
              <c:showVal val="1"/>
            </c:dLbl>
            <c:dLbl>
              <c:idx val="11"/>
              <c:layout/>
              <c:showVal val="1"/>
            </c:dLbl>
            <c:dLbl>
              <c:idx val="12"/>
              <c:layout/>
              <c:showVal val="1"/>
            </c:dLbl>
            <c:dLbl>
              <c:idx val="13"/>
              <c:layout/>
              <c:showVal val="1"/>
            </c:dLbl>
            <c:dLbl>
              <c:idx val="14"/>
              <c:layout/>
              <c:showVal val="1"/>
            </c:dLbl>
            <c:dLbl>
              <c:idx val="15"/>
              <c:layout/>
              <c:showVal val="1"/>
            </c:dLbl>
            <c:dLbl>
              <c:idx val="16"/>
              <c:layout/>
              <c:showVal val="1"/>
            </c:dLbl>
            <c:dLbl>
              <c:idx val="17"/>
              <c:layout/>
              <c:showVal val="1"/>
            </c:dLbl>
            <c:dLbl>
              <c:idx val="18"/>
              <c:layout/>
              <c:showVal val="1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Лист1!$A$2:$A$19</c:f>
              <c:strCache>
                <c:ptCount val="18"/>
                <c:pt idx="0">
                  <c:v>Федотовская ООШ</c:v>
                </c:pt>
                <c:pt idx="1">
                  <c:v>Н – Чершелинская ООШ</c:v>
                </c:pt>
                <c:pt idx="2">
                  <c:v>Ст – Иштерякская ООШ</c:v>
                </c:pt>
                <c:pt idx="3">
                  <c:v>Куакбашская ООШ</c:v>
                </c:pt>
                <c:pt idx="4">
                  <c:v>Керлигачская ООШ</c:v>
                </c:pt>
                <c:pt idx="5">
                  <c:v>Н.Серёжкинская ООШ</c:v>
                </c:pt>
                <c:pt idx="6">
                  <c:v>Подлесная ООШ</c:v>
                </c:pt>
                <c:pt idx="7">
                  <c:v>Каркалинская ООШ</c:v>
                </c:pt>
                <c:pt idx="8">
                  <c:v>Сарабикуловская ООШ</c:v>
                </c:pt>
                <c:pt idx="9">
                  <c:v>Ивановская ООШ</c:v>
                </c:pt>
                <c:pt idx="10">
                  <c:v>Тимяшевская СОШ</c:v>
                </c:pt>
                <c:pt idx="11">
                  <c:v>СОШ им. Горького</c:v>
                </c:pt>
                <c:pt idx="12">
                  <c:v>Зай -Каратайская ООШ </c:v>
                </c:pt>
                <c:pt idx="13">
                  <c:v>Урмышлинская ООШ</c:v>
                </c:pt>
                <c:pt idx="14">
                  <c:v>Шугуровская СОШ</c:v>
                </c:pt>
                <c:pt idx="15">
                  <c:v>Старо - Кувакская СОШ</c:v>
                </c:pt>
                <c:pt idx="16">
                  <c:v>Ст-Письмянская ООШ</c:v>
                </c:pt>
                <c:pt idx="17">
                  <c:v>Сугушлинская ООШ</c:v>
                </c:pt>
              </c:strCache>
            </c:strRef>
          </c:cat>
          <c:val>
            <c:numRef>
              <c:f>Лист1!$B$2:$B$19</c:f>
              <c:numCache>
                <c:formatCode>0%</c:formatCode>
                <c:ptCount val="1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0.93</c:v>
                </c:pt>
                <c:pt idx="11">
                  <c:v>0.86</c:v>
                </c:pt>
                <c:pt idx="12">
                  <c:v>0.86</c:v>
                </c:pt>
                <c:pt idx="13">
                  <c:v>0.83</c:v>
                </c:pt>
                <c:pt idx="14">
                  <c:v>0.82</c:v>
                </c:pt>
                <c:pt idx="15">
                  <c:v>0.82</c:v>
                </c:pt>
                <c:pt idx="16">
                  <c:v>0.8</c:v>
                </c:pt>
                <c:pt idx="17">
                  <c:v>0.67</c:v>
                </c:pt>
              </c:numCache>
            </c:numRef>
          </c:val>
        </c:ser>
        <c:axId val="117785728"/>
        <c:axId val="117788032"/>
      </c:barChart>
      <c:catAx>
        <c:axId val="117785728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17788032"/>
        <c:crosses val="autoZero"/>
        <c:auto val="1"/>
        <c:lblAlgn val="ctr"/>
        <c:lblOffset val="100"/>
      </c:catAx>
      <c:valAx>
        <c:axId val="11778803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17785728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5.7894491260487076E-2"/>
          <c:y val="3.2521815630338083E-2"/>
          <c:w val="0.93533311295216726"/>
          <c:h val="0.71363975336420193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СОШ №2</c:v>
                </c:pt>
                <c:pt idx="1">
                  <c:v>СОШ №7</c:v>
                </c:pt>
                <c:pt idx="2">
                  <c:v>СОШ №10</c:v>
                </c:pt>
                <c:pt idx="3">
                  <c:v>СОШ №4</c:v>
                </c:pt>
                <c:pt idx="4">
                  <c:v>СОШ №6</c:v>
                </c:pt>
                <c:pt idx="5">
                  <c:v>СОШ №3</c:v>
                </c:pt>
                <c:pt idx="6">
                  <c:v>Гимназия №11</c:v>
                </c:pt>
                <c:pt idx="7">
                  <c:v>Лицей №12</c:v>
                </c:pt>
                <c:pt idx="8">
                  <c:v>СОШ №5</c:v>
                </c:pt>
                <c:pt idx="9">
                  <c:v>СОШ №8</c:v>
                </c:pt>
                <c:pt idx="10">
                  <c:v>СОШ №13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0.68</c:v>
                </c:pt>
                <c:pt idx="1">
                  <c:v>0.63</c:v>
                </c:pt>
                <c:pt idx="2">
                  <c:v>0.61</c:v>
                </c:pt>
                <c:pt idx="3">
                  <c:v>0.6</c:v>
                </c:pt>
                <c:pt idx="4">
                  <c:v>0.57999999999999996</c:v>
                </c:pt>
                <c:pt idx="5">
                  <c:v>0.56999999999999995</c:v>
                </c:pt>
                <c:pt idx="6">
                  <c:v>0.56999999999999995</c:v>
                </c:pt>
                <c:pt idx="7">
                  <c:v>0.52</c:v>
                </c:pt>
                <c:pt idx="8">
                  <c:v>0.5</c:v>
                </c:pt>
                <c:pt idx="9">
                  <c:v>0.42</c:v>
                </c:pt>
                <c:pt idx="10">
                  <c:v>0.42</c:v>
                </c:pt>
                <c:pt idx="11">
                  <c:v>0.31</c:v>
                </c:pt>
              </c:numCache>
            </c:numRef>
          </c:val>
        </c:ser>
        <c:axId val="57864960"/>
        <c:axId val="57866496"/>
      </c:barChart>
      <c:catAx>
        <c:axId val="5786496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57866496"/>
        <c:crosses val="autoZero"/>
        <c:auto val="1"/>
        <c:lblAlgn val="ctr"/>
        <c:lblOffset val="100"/>
      </c:catAx>
      <c:valAx>
        <c:axId val="5786649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57864960"/>
        <c:crosses val="autoZero"/>
        <c:crossBetween val="between"/>
      </c:valAx>
      <c:spPr>
        <a:noFill/>
        <a:ln w="25400"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layout/>
              <c:showVal val="1"/>
            </c:dLbl>
            <c:dLbl>
              <c:idx val="5"/>
              <c:layout/>
              <c:showVal val="1"/>
            </c:dLbl>
            <c:dLbl>
              <c:idx val="7"/>
              <c:layout/>
              <c:showVal val="1"/>
            </c:dLbl>
            <c:dLbl>
              <c:idx val="9"/>
              <c:layout/>
              <c:showVal val="1"/>
            </c:dLbl>
            <c:dLbl>
              <c:idx val="11"/>
              <c:layout/>
              <c:showVal val="1"/>
            </c:dLbl>
            <c:dLbl>
              <c:idx val="13"/>
              <c:layout/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Лист1!$A$2:$A$19</c:f>
              <c:strCache>
                <c:ptCount val="18"/>
                <c:pt idx="0">
                  <c:v>Н.Серёжкинская ООШ</c:v>
                </c:pt>
                <c:pt idx="1">
                  <c:v>Куакбашская ООШ</c:v>
                </c:pt>
                <c:pt idx="2">
                  <c:v>Сарабикуловская ООШ</c:v>
                </c:pt>
                <c:pt idx="3">
                  <c:v>Тимяшевская СОШ</c:v>
                </c:pt>
                <c:pt idx="4">
                  <c:v>Зай -Каратайская ООШ </c:v>
                </c:pt>
                <c:pt idx="5">
                  <c:v>Н – Чершелинская ООШ</c:v>
                </c:pt>
                <c:pt idx="6">
                  <c:v>Подлесная ООШ</c:v>
                </c:pt>
                <c:pt idx="7">
                  <c:v>Старо - Кувакская СОШ</c:v>
                </c:pt>
                <c:pt idx="8">
                  <c:v>Ст – Иштерякская ООШ</c:v>
                </c:pt>
                <c:pt idx="9">
                  <c:v>Сугушлинская ООШ</c:v>
                </c:pt>
                <c:pt idx="10">
                  <c:v>Ивановская ООШ</c:v>
                </c:pt>
                <c:pt idx="11">
                  <c:v>Каркалинская ООШ</c:v>
                </c:pt>
                <c:pt idx="12">
                  <c:v>Шугуровская СОШ </c:v>
                </c:pt>
                <c:pt idx="13">
                  <c:v>СОШ им. Горького</c:v>
                </c:pt>
                <c:pt idx="14">
                  <c:v>Керлигачская ООШ</c:v>
                </c:pt>
                <c:pt idx="15">
                  <c:v>Федотовская ООШ</c:v>
                </c:pt>
                <c:pt idx="16">
                  <c:v>Урмышлинская ООШ</c:v>
                </c:pt>
                <c:pt idx="17">
                  <c:v>Ст-Письмянская ООШ</c:v>
                </c:pt>
              </c:strCache>
            </c:strRef>
          </c:cat>
          <c:val>
            <c:numRef>
              <c:f>Лист1!$B$2:$B$19</c:f>
              <c:numCache>
                <c:formatCode>0%</c:formatCode>
                <c:ptCount val="18"/>
                <c:pt idx="0">
                  <c:v>1</c:v>
                </c:pt>
                <c:pt idx="1">
                  <c:v>0.83</c:v>
                </c:pt>
                <c:pt idx="2">
                  <c:v>0.75</c:v>
                </c:pt>
                <c:pt idx="3">
                  <c:v>0.64</c:v>
                </c:pt>
                <c:pt idx="4">
                  <c:v>0.56999999999999995</c:v>
                </c:pt>
                <c:pt idx="5">
                  <c:v>0.56999999999999995</c:v>
                </c:pt>
                <c:pt idx="6">
                  <c:v>0.56000000000000005</c:v>
                </c:pt>
                <c:pt idx="7">
                  <c:v>0.55000000000000004</c:v>
                </c:pt>
                <c:pt idx="8">
                  <c:v>0.5</c:v>
                </c:pt>
                <c:pt idx="9">
                  <c:v>0.5</c:v>
                </c:pt>
                <c:pt idx="10">
                  <c:v>0.5</c:v>
                </c:pt>
                <c:pt idx="11">
                  <c:v>0.5</c:v>
                </c:pt>
                <c:pt idx="12">
                  <c:v>0.46</c:v>
                </c:pt>
                <c:pt idx="13">
                  <c:v>0.43</c:v>
                </c:pt>
                <c:pt idx="14">
                  <c:v>0.4</c:v>
                </c:pt>
                <c:pt idx="15">
                  <c:v>0.4</c:v>
                </c:pt>
                <c:pt idx="16">
                  <c:v>0.33</c:v>
                </c:pt>
                <c:pt idx="17">
                  <c:v>0.2</c:v>
                </c:pt>
              </c:numCache>
            </c:numRef>
          </c:val>
        </c:ser>
        <c:dLbls>
          <c:showVal val="1"/>
        </c:dLbls>
        <c:axId val="55988224"/>
        <c:axId val="55989760"/>
      </c:barChart>
      <c:catAx>
        <c:axId val="55988224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55989760"/>
        <c:crosses val="autoZero"/>
        <c:auto val="1"/>
        <c:lblAlgn val="ctr"/>
        <c:lblOffset val="100"/>
      </c:catAx>
      <c:valAx>
        <c:axId val="5598976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55988224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0.16691</cdr:x>
      <cdr:y>0.07581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0" y="0"/>
          <a:ext cx="140775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ЛМР 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–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55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928670"/>
            <a:ext cx="8072462" cy="4429156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Результаты проверочных  работ по русскому языку  учащихся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7 классов за 1 четверть 2017-2018 учебного года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428604"/>
            <a:ext cx="8001056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solidFill>
                  <a:srgbClr val="0070C0"/>
                </a:solidFill>
              </a:rPr>
              <a:t>. 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 на заседаниях ШМО проанализировать результаты проверочных работ по русскому языку и  запланировать систему мер, направленных на улучшение и стабилизацию результатов учащихся  к концу 2017-2018 учебного года;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- с целью ликвидации пробелов в знаниях организовать работу с учащимися по индивидуальным планам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постоянно)</a:t>
            </a:r>
          </a:p>
          <a:p>
            <a:pPr marL="596646" indent="-514350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285728"/>
            <a:ext cx="749808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учащихся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787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730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(92,8%)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«5»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- 118 (16,2%)                             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«4»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- 284 (39%)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«3»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- 258 (35,2%)                             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«2»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- 70   (9,6%)          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Успеваемость –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90%  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Качество знаний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55%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оценка  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3,6                                      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Успеваемость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071538" y="2000240"/>
            <a:ext cx="7572428" cy="71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85852" y="1142984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563118" y="1714488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55%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09584" y="1071546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V="1">
            <a:off x="500034" y="2928934"/>
            <a:ext cx="8643966" cy="142876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-142900"/>
            <a:ext cx="7498080" cy="1143000"/>
          </a:xfrm>
        </p:spPr>
        <p:txBody>
          <a:bodyPr/>
          <a:lstStyle/>
          <a:p>
            <a:r>
              <a:rPr lang="ru-RU" dirty="0" smtClean="0"/>
              <a:t>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Таблица результатов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785795"/>
          <a:ext cx="7929618" cy="5551555"/>
        </p:xfrm>
        <a:graphic>
          <a:graphicData uri="http://schemas.openxmlformats.org/drawingml/2006/table">
            <a:tbl>
              <a:tblPr/>
              <a:tblGrid>
                <a:gridCol w="1857388"/>
                <a:gridCol w="1000132"/>
                <a:gridCol w="1000132"/>
                <a:gridCol w="571504"/>
                <a:gridCol w="714380"/>
                <a:gridCol w="571504"/>
                <a:gridCol w="515790"/>
                <a:gridCol w="539797"/>
                <a:gridCol w="540432"/>
                <a:gridCol w="618559"/>
              </a:tblGrid>
              <a:tr h="714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Наименование ОУ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Количество учащихся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выполнявших 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Успеваемость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Ср. оценка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38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18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15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Гимназия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лицей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88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52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3,5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42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 №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 19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71435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Таблица результатов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500042"/>
          <a:ext cx="8001056" cy="5643602"/>
        </p:xfrm>
        <a:graphic>
          <a:graphicData uri="http://schemas.openxmlformats.org/drawingml/2006/table">
            <a:tbl>
              <a:tblPr/>
              <a:tblGrid>
                <a:gridCol w="2214547"/>
                <a:gridCol w="857256"/>
                <a:gridCol w="1071570"/>
                <a:gridCol w="571504"/>
                <a:gridCol w="500066"/>
                <a:gridCol w="571504"/>
                <a:gridCol w="515790"/>
                <a:gridCol w="627218"/>
                <a:gridCol w="571504"/>
                <a:gridCol w="500097"/>
              </a:tblGrid>
              <a:tr h="714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Наименование ОУ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Количество учащихся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выполнявших 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Успеваемость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Ср. оценка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Шугуровская 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Зеленорощинская СОШ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  14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Старокувакская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СОШ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Тимяшевская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СОШ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Старописьмянская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Подлесная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Ново-Сережкинская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Нижнечершилинская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Урмышлинская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Керлигачская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Сарабикуловская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Сугушлинская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   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Старо -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Иштерякская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Куакбашская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83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Федотовская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Ивановская ООШ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Зай – </a:t>
                      </a:r>
                      <a:r>
                        <a:rPr lang="ru-RU" sz="1200" b="1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Каратайская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ООШ 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86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57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3,8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-642966"/>
            <a:ext cx="8576530" cy="20606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785794"/>
            <a:ext cx="7498080" cy="5014914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1.Результаты  проверочной   работы за 1 четверть по русскому языку в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7 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классах считать удовлетворительными, </a:t>
            </a:r>
          </a:p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показатели успеваемости </a:t>
            </a:r>
          </a:p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недостаточными.</a:t>
            </a: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lnDef>
      <a:spPr>
        <a:ln w="25400">
          <a:solidFill>
            <a:srgbClr val="0070C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4351</TotalTime>
  <Words>563</Words>
  <Application>Microsoft Office PowerPoint</Application>
  <PresentationFormat>Экран (4:3)</PresentationFormat>
  <Paragraphs>369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                                     Результаты проверочных  работ по русскому языку  учащихся  7 классов за 1 четверть 2017-2018 учебного года   </vt:lpstr>
      <vt:lpstr>             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              Таблица результатов</vt:lpstr>
      <vt:lpstr>                     Таблица результатов </vt:lpstr>
      <vt:lpstr>   Выводы:</vt:lpstr>
      <vt:lpstr>Слайд 10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Mac93</cp:lastModifiedBy>
  <cp:revision>604</cp:revision>
  <dcterms:created xsi:type="dcterms:W3CDTF">2012-12-17T07:09:56Z</dcterms:created>
  <dcterms:modified xsi:type="dcterms:W3CDTF">2017-10-29T11:29:57Z</dcterms:modified>
</cp:coreProperties>
</file>